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88277-7DD7-43C1-81FC-B8DAEA486846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EF60D-4CDC-4ED0-81D0-6661A126CE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683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lesson will take 1.5 – 2 hrs: Quiz +</a:t>
            </a:r>
            <a:r>
              <a:rPr lang="en-GB" baseline="0" dirty="0" smtClean="0"/>
              <a:t> infographic – 20 – 30 mins; Discuss / predict / write questions – 20 – 30 mins; Research / reading – 20 – 30 mins; Language extension – 20 – 30 mins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EF60D-4CDC-4ED0-81D0-6661A126CE2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682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You can print off the articles, or learners can read them on computers/phones.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EF60D-4CDC-4ED0-81D0-6661A126CE2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253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You can listen for</a:t>
            </a:r>
            <a:r>
              <a:rPr lang="en-GB" baseline="0" dirty="0" smtClean="0"/>
              <a:t> and note down errors. After the discussion, get learners to correct the errors.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EF60D-4CDC-4ED0-81D0-6661A126CE2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875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Again, you can print out the original articles from the links, or learners can read them online.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EF60D-4CDC-4ED0-81D0-6661A126CE2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43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749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804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6370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85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9047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1574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5769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672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244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80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9151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7C93D-5DD7-4C7A-AB25-8CAF3E970384}" type="datetimeFigureOut">
              <a:rPr lang="en-GB" smtClean="0"/>
              <a:t>25/03/2016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739FE-ACD6-4DE2-9DBA-38FB0C78E4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596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newint.org/features/2016/03/01/saudi-arabia-the-facts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ewiki.newint.org/index.php/%27Our_friends%27:_Saudi_Arabia_and_the_West" TargetMode="Externa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ewiki.newint.org/index.php/Saudi_activists_-_who_are_they_and_what_do_they_want%3F" TargetMode="External"/><Relationship Id="rId5" Type="http://schemas.openxmlformats.org/officeDocument/2006/relationships/hyperlink" Target="http://eewiki.newint.org/index.php/Saudi_Arabia_is_taking_a_risk_with_Islamic_State_and_others" TargetMode="External"/><Relationship Id="rId4" Type="http://schemas.openxmlformats.org/officeDocument/2006/relationships/hyperlink" Target="http://eewiki.newint.org/index.php/Saudi_Arabia:_Buying_more_arms_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872208"/>
          </a:xfrm>
        </p:spPr>
        <p:txBody>
          <a:bodyPr>
            <a:noAutofit/>
          </a:bodyPr>
          <a:lstStyle/>
          <a:p>
            <a:r>
              <a:rPr lang="en-GB" sz="11000" b="1" dirty="0" smtClean="0"/>
              <a:t>Saudi Arabia</a:t>
            </a:r>
            <a:endParaRPr lang="en-GB" sz="11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5288632" cy="24951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b="1" dirty="0"/>
              <a:t>NEW INTERNATIONALIST  EASIER ENGLISH </a:t>
            </a:r>
          </a:p>
          <a:p>
            <a:pPr>
              <a:defRPr/>
            </a:pPr>
            <a:r>
              <a:rPr lang="en-GB" b="1" dirty="0" smtClean="0"/>
              <a:t>Upper-Intermediate </a:t>
            </a:r>
          </a:p>
          <a:p>
            <a:pPr>
              <a:defRPr/>
            </a:pPr>
            <a:r>
              <a:rPr lang="en-GB" b="1" dirty="0" smtClean="0"/>
              <a:t>READY </a:t>
            </a:r>
            <a:r>
              <a:rPr lang="en-GB" b="1" dirty="0"/>
              <a:t>LESSON</a:t>
            </a:r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2656"/>
            <a:ext cx="5578475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675" y="3717032"/>
            <a:ext cx="209550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725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en-GB" sz="5400" b="1" dirty="0"/>
              <a:t>P</a:t>
            </a:r>
            <a:r>
              <a:rPr lang="en-GB" sz="5400" b="1" dirty="0" smtClean="0"/>
              <a:t>oster</a:t>
            </a:r>
            <a:endParaRPr lang="en-GB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en-GB" b="1" dirty="0" smtClean="0"/>
              <a:t>In pairs, decide on one important issue about Saudi Arabia and at least 5 new words or phrases from the original articles.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b="1" dirty="0" smtClean="0"/>
              <a:t>Make a poster </a:t>
            </a:r>
          </a:p>
          <a:p>
            <a:pPr marL="0" indent="0">
              <a:buNone/>
            </a:pPr>
            <a:r>
              <a:rPr lang="en-GB" b="1" dirty="0" smtClean="0"/>
              <a:t>about the issue </a:t>
            </a:r>
          </a:p>
          <a:p>
            <a:pPr marL="0" indent="0">
              <a:buNone/>
            </a:pPr>
            <a:r>
              <a:rPr lang="en-GB" b="1" dirty="0" smtClean="0"/>
              <a:t>using the new </a:t>
            </a:r>
          </a:p>
          <a:p>
            <a:pPr marL="0" indent="0">
              <a:buNone/>
            </a:pPr>
            <a:r>
              <a:rPr lang="en-GB" b="1" dirty="0" smtClean="0"/>
              <a:t>language.</a:t>
            </a:r>
            <a:endParaRPr lang="en-GB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940" y="3212976"/>
            <a:ext cx="5550469" cy="322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5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1" dirty="0" smtClean="0"/>
              <a:t>This lesson:</a:t>
            </a:r>
            <a:endParaRPr lang="en-GB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19" y="1340768"/>
            <a:ext cx="8847187" cy="5328592"/>
          </a:xfrm>
        </p:spPr>
        <p:txBody>
          <a:bodyPr>
            <a:normAutofit fontScale="85000" lnSpcReduction="20000"/>
          </a:bodyPr>
          <a:lstStyle/>
          <a:p>
            <a:r>
              <a:rPr lang="en-GB" sz="6600" b="1" dirty="0" smtClean="0"/>
              <a:t>Quiz + infographic</a:t>
            </a:r>
          </a:p>
          <a:p>
            <a:r>
              <a:rPr lang="en-GB" sz="6600" b="1" dirty="0" smtClean="0"/>
              <a:t>Speaking</a:t>
            </a:r>
          </a:p>
          <a:p>
            <a:r>
              <a:rPr lang="en-GB" sz="6600" b="1" dirty="0" smtClean="0"/>
              <a:t>Reading</a:t>
            </a:r>
          </a:p>
          <a:p>
            <a:r>
              <a:rPr lang="en-GB" sz="6600" b="1" dirty="0" smtClean="0"/>
              <a:t>Language</a:t>
            </a:r>
          </a:p>
          <a:p>
            <a:pPr marL="0" indent="0">
              <a:buNone/>
            </a:pPr>
            <a:r>
              <a:rPr lang="en-GB" sz="6600" b="1" dirty="0" smtClean="0"/>
              <a:t>extension</a:t>
            </a:r>
          </a:p>
          <a:p>
            <a:r>
              <a:rPr lang="en-GB" sz="6600" b="1" dirty="0" smtClean="0"/>
              <a:t>Posters</a:t>
            </a:r>
          </a:p>
          <a:p>
            <a:pPr marL="0" indent="0">
              <a:buNone/>
            </a:pPr>
            <a:endParaRPr lang="en-GB" sz="6600" b="1" dirty="0" smtClean="0"/>
          </a:p>
          <a:p>
            <a:endParaRPr lang="en-GB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918" y="2924944"/>
            <a:ext cx="5270790" cy="316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155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0312" y="116632"/>
            <a:ext cx="1656184" cy="864096"/>
          </a:xfrm>
        </p:spPr>
        <p:txBody>
          <a:bodyPr>
            <a:noAutofit/>
          </a:bodyPr>
          <a:lstStyle/>
          <a:p>
            <a:r>
              <a:rPr lang="en-GB" sz="6000" b="1" dirty="0" smtClean="0"/>
              <a:t>Quiz</a:t>
            </a:r>
            <a:endParaRPr lang="en-GB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62473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arenR"/>
            </a:pPr>
            <a:r>
              <a:rPr lang="en-GB" b="1" dirty="0" smtClean="0"/>
              <a:t>What percentage of the Saudi population </a:t>
            </a:r>
          </a:p>
          <a:p>
            <a:pPr marL="0" indent="0">
              <a:buNone/>
            </a:pPr>
            <a:r>
              <a:rPr lang="en-GB" b="1" dirty="0" smtClean="0"/>
              <a:t>are foreign workers?</a:t>
            </a:r>
            <a:r>
              <a:rPr lang="en-GB" dirty="0" smtClean="0"/>
              <a:t>    </a:t>
            </a:r>
            <a:r>
              <a:rPr lang="en-GB" i="1" dirty="0" smtClean="0"/>
              <a:t>a) 50% b) 30% c) 10%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r>
              <a:rPr lang="en-GB" b="1" dirty="0" smtClean="0"/>
              <a:t>2) What percentage of students who finish university are women?</a:t>
            </a:r>
            <a:r>
              <a:rPr lang="en-GB" dirty="0" smtClean="0"/>
              <a:t>    </a:t>
            </a:r>
            <a:r>
              <a:rPr lang="en-GB" i="1" dirty="0" smtClean="0"/>
              <a:t>a) 75% b) 55% c) 35%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r>
              <a:rPr lang="en-GB" b="1" dirty="0" smtClean="0"/>
              <a:t>3) What percentage of electricity in Saudi Arabia comes from renewable energy?</a:t>
            </a:r>
            <a:r>
              <a:rPr lang="en-GB" dirty="0" smtClean="0"/>
              <a:t>    </a:t>
            </a:r>
          </a:p>
          <a:p>
            <a:pPr marL="0" indent="0">
              <a:buNone/>
            </a:pPr>
            <a:r>
              <a:rPr lang="en-GB" i="1" dirty="0" smtClean="0"/>
              <a:t>a) 50.5% b) 20.2% c) 0.1%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r>
              <a:rPr lang="en-GB" b="1" dirty="0" smtClean="0"/>
              <a:t>4) Approximately how many people were executed in 2015?:</a:t>
            </a:r>
            <a:r>
              <a:rPr lang="en-GB" dirty="0" smtClean="0"/>
              <a:t>    </a:t>
            </a:r>
            <a:r>
              <a:rPr lang="en-GB" i="1" dirty="0" smtClean="0"/>
              <a:t>a) 250 b) 150 c) 50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r>
              <a:rPr lang="en-GB" b="1" dirty="0" smtClean="0"/>
              <a:t>5) What percentage of Saudi women have jobs: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r>
              <a:rPr lang="en-GB" i="1" dirty="0" smtClean="0"/>
              <a:t>a) 82% b) 52% c) 12%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r>
              <a:rPr lang="en-GB" b="1" dirty="0" smtClean="0"/>
              <a:t>6) How many websites were blocked by Saudi authorities?:</a:t>
            </a:r>
            <a:r>
              <a:rPr lang="en-GB" dirty="0" smtClean="0"/>
              <a:t>    </a:t>
            </a:r>
            <a:r>
              <a:rPr lang="en-GB" i="1" dirty="0" smtClean="0"/>
              <a:t>a) 400,000 b) 40,000 c) 4,000</a:t>
            </a:r>
            <a:r>
              <a:rPr lang="en-GB" dirty="0" smtClean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023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GB" dirty="0" smtClean="0"/>
              <a:t>Check quiz and find more facts here: </a:t>
            </a:r>
            <a:r>
              <a:rPr lang="en-GB" sz="2700" dirty="0" smtClean="0">
                <a:hlinkClick r:id="rId2"/>
              </a:rPr>
              <a:t>http://newint.org/features/2016/03/01/saudi-arabia-the-facts/</a:t>
            </a:r>
            <a:r>
              <a:rPr lang="en-GB" sz="2700" dirty="0" smtClean="0"/>
              <a:t>  </a:t>
            </a:r>
            <a:endParaRPr lang="en-GB" sz="27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2" y="1533130"/>
            <a:ext cx="8974164" cy="5208238"/>
          </a:xfrm>
        </p:spPr>
      </p:pic>
    </p:spTree>
    <p:extLst>
      <p:ext uri="{BB962C8B-B14F-4D97-AF65-F5344CB8AC3E}">
        <p14:creationId xmlns:p14="http://schemas.microsoft.com/office/powerpoint/2010/main" val="23537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63272" cy="1872208"/>
          </a:xfrm>
        </p:spPr>
        <p:txBody>
          <a:bodyPr>
            <a:normAutofit fontScale="90000"/>
          </a:bodyPr>
          <a:lstStyle/>
          <a:p>
            <a:pPr algn="l"/>
            <a:r>
              <a:rPr lang="en-GB" b="1" u="sng" dirty="0" smtClean="0"/>
              <a:t>Discuss</a:t>
            </a:r>
            <a:r>
              <a:rPr lang="en-GB" b="1" dirty="0" smtClean="0"/>
              <a:t>: what do you know about Saudi Arabia? And what would you like to know?</a:t>
            </a:r>
            <a:endParaRPr lang="en-GB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20813"/>
            <a:ext cx="4608512" cy="4595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699" y="4443384"/>
            <a:ext cx="356930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908" y="1492221"/>
            <a:ext cx="3798887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870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5896304" cy="2232248"/>
          </a:xfrm>
        </p:spPr>
        <p:txBody>
          <a:bodyPr>
            <a:normAutofit fontScale="90000"/>
          </a:bodyPr>
          <a:lstStyle/>
          <a:p>
            <a:r>
              <a:rPr lang="en-GB" b="1" u="sng" dirty="0" smtClean="0"/>
              <a:t>Write 5 questions</a:t>
            </a:r>
            <a:r>
              <a:rPr lang="en-GB" b="1" dirty="0" smtClean="0"/>
              <a:t>: things you would like to know about Saudi Arabia – these pictures may help</a:t>
            </a:r>
            <a:endParaRPr lang="en-GB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2" y="4610560"/>
            <a:ext cx="3037563" cy="2198372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808" y="295479"/>
            <a:ext cx="3112158" cy="24212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255" y="4388159"/>
            <a:ext cx="3707904" cy="24698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78" y="2708920"/>
            <a:ext cx="3394723" cy="29194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46" y="2448692"/>
            <a:ext cx="3230612" cy="193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9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Research: read one, or all, of these 4 articles about Saudi Arabia: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112568"/>
          </a:xfrm>
        </p:spPr>
        <p:txBody>
          <a:bodyPr>
            <a:normAutofit fontScale="92500" lnSpcReduction="20000"/>
          </a:bodyPr>
          <a:lstStyle/>
          <a:p>
            <a:r>
              <a:rPr lang="en-GB" sz="3000" dirty="0" smtClean="0">
                <a:hlinkClick r:id="rId3"/>
              </a:rPr>
              <a:t>http://eewiki.newint.org/index.php/%27Our_friends%27:_Saudi_Arabia_and_the_West</a:t>
            </a:r>
            <a:endParaRPr lang="en-GB" sz="3000" dirty="0" smtClean="0"/>
          </a:p>
          <a:p>
            <a:r>
              <a:rPr lang="en-GB" sz="3000" dirty="0" smtClean="0">
                <a:hlinkClick r:id="rId4"/>
              </a:rPr>
              <a:t>http://eewiki.newint.org/</a:t>
            </a:r>
            <a:r>
              <a:rPr lang="en-GB" sz="3000" dirty="0" err="1" smtClean="0">
                <a:hlinkClick r:id="rId4"/>
              </a:rPr>
              <a:t>index.php</a:t>
            </a:r>
            <a:r>
              <a:rPr lang="en-GB" sz="3000" dirty="0" smtClean="0">
                <a:hlinkClick r:id="rId4"/>
              </a:rPr>
              <a:t>/Saudi_Arabia:_</a:t>
            </a:r>
            <a:r>
              <a:rPr lang="en-GB" sz="3000" dirty="0" err="1" smtClean="0">
                <a:hlinkClick r:id="rId4"/>
              </a:rPr>
              <a:t>Buying_more_arms</a:t>
            </a:r>
            <a:r>
              <a:rPr lang="en-GB" sz="3000" dirty="0" smtClean="0">
                <a:hlinkClick r:id="rId4"/>
              </a:rPr>
              <a:t>_</a:t>
            </a:r>
            <a:r>
              <a:rPr lang="en-GB" sz="3000" dirty="0" smtClean="0"/>
              <a:t>...</a:t>
            </a:r>
          </a:p>
          <a:p>
            <a:r>
              <a:rPr lang="en-GB" sz="3000" dirty="0" smtClean="0">
                <a:hlinkClick r:id="rId5"/>
              </a:rPr>
              <a:t>http://eewiki.newint.org/index.php/Saudi_Arabia_is_taking_a_risk_with_Islamic_State_and_others</a:t>
            </a:r>
            <a:endParaRPr lang="en-GB" sz="3000" dirty="0" smtClean="0"/>
          </a:p>
          <a:p>
            <a:r>
              <a:rPr lang="en-GB" sz="3000" dirty="0" smtClean="0">
                <a:hlinkClick r:id="rId6"/>
              </a:rPr>
              <a:t>http://eewiki.newint.org/index.php/Saudi_activists_-_who_are_they_and_what_do_they_want%3F</a:t>
            </a:r>
            <a:endParaRPr lang="en-GB" sz="3000" dirty="0" smtClean="0"/>
          </a:p>
          <a:p>
            <a:pPr marL="514350" indent="-514350">
              <a:buAutoNum type="arabicParenR"/>
            </a:pPr>
            <a:r>
              <a:rPr lang="en-GB" sz="3300" b="1" dirty="0" smtClean="0"/>
              <a:t>Try to find answers to the questions you have written.</a:t>
            </a:r>
          </a:p>
          <a:p>
            <a:pPr marL="514350" indent="-514350">
              <a:buAutoNum type="arabicParenR"/>
            </a:pPr>
            <a:r>
              <a:rPr lang="en-GB" sz="3300" b="1" dirty="0" smtClean="0"/>
              <a:t>Make notes on problems and</a:t>
            </a:r>
          </a:p>
          <a:p>
            <a:pPr marL="0" indent="0">
              <a:buNone/>
            </a:pPr>
            <a:r>
              <a:rPr lang="en-GB" sz="3300" b="1" dirty="0" smtClean="0"/>
              <a:t>possible solutions in Saudi Arabia.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229200"/>
            <a:ext cx="2096889" cy="1516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761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74840" cy="1143000"/>
          </a:xfrm>
        </p:spPr>
        <p:txBody>
          <a:bodyPr>
            <a:normAutofit/>
          </a:bodyPr>
          <a:lstStyle/>
          <a:p>
            <a:r>
              <a:rPr lang="en-GB" sz="6000" b="1" dirty="0" smtClean="0"/>
              <a:t>Discuss</a:t>
            </a:r>
            <a:endParaRPr lang="en-GB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4800" b="1" dirty="0" smtClean="0"/>
              <a:t>In groups:</a:t>
            </a:r>
          </a:p>
          <a:p>
            <a:r>
              <a:rPr lang="en-GB" sz="4800" b="1" dirty="0" smtClean="0"/>
              <a:t>discuss your notes</a:t>
            </a:r>
          </a:p>
          <a:p>
            <a:r>
              <a:rPr lang="en-GB" sz="4800" b="1" dirty="0" smtClean="0"/>
              <a:t>try to answer the questions you wrote</a:t>
            </a:r>
          </a:p>
          <a:p>
            <a:r>
              <a:rPr lang="en-GB" sz="4800" b="1" dirty="0"/>
              <a:t>t</a:t>
            </a:r>
            <a:r>
              <a:rPr lang="en-GB" sz="4800" b="1" dirty="0" smtClean="0"/>
              <a:t>alk about the problems and possible solutions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8640"/>
            <a:ext cx="3109913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65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1143000"/>
          </a:xfrm>
        </p:spPr>
        <p:txBody>
          <a:bodyPr/>
          <a:lstStyle/>
          <a:p>
            <a:r>
              <a:rPr lang="en-GB" b="1" dirty="0" smtClean="0"/>
              <a:t>Extend your language: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328592"/>
          </a:xfrm>
        </p:spPr>
        <p:txBody>
          <a:bodyPr>
            <a:normAutofit/>
          </a:bodyPr>
          <a:lstStyle/>
          <a:p>
            <a:r>
              <a:rPr lang="en-GB" b="1" dirty="0" smtClean="0"/>
              <a:t>Choose one of the articles on slide 7. </a:t>
            </a:r>
          </a:p>
          <a:p>
            <a:r>
              <a:rPr lang="en-GB" b="1" dirty="0" smtClean="0"/>
              <a:t>At the bottom of each is a link to the original article with more difficult vocabulary and more complex sentence structure.</a:t>
            </a:r>
          </a:p>
          <a:p>
            <a:r>
              <a:rPr lang="en-GB" b="1" dirty="0" smtClean="0"/>
              <a:t>Read the original, compare it to the Easier English article and circle all the new language,  phrases and collocations.</a:t>
            </a:r>
          </a:p>
          <a:p>
            <a:r>
              <a:rPr lang="en-GB" b="1" dirty="0" smtClean="0"/>
              <a:t>Share what you’ve learnt with others,  and practise the new language actively by writing new sentences.</a:t>
            </a:r>
            <a:endParaRPr lang="en-GB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88640"/>
            <a:ext cx="1800200" cy="1548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46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499</Words>
  <Application>Microsoft Office PowerPoint</Application>
  <PresentationFormat>On-screen Show (4:3)</PresentationFormat>
  <Paragraphs>58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Saudi Arabia</vt:lpstr>
      <vt:lpstr>This lesson:</vt:lpstr>
      <vt:lpstr>Quiz</vt:lpstr>
      <vt:lpstr>Check quiz and find more facts here: http://newint.org/features/2016/03/01/saudi-arabia-the-facts/  </vt:lpstr>
      <vt:lpstr>Discuss: what do you know about Saudi Arabia? And what would you like to know?</vt:lpstr>
      <vt:lpstr>Write 5 questions: things you would like to know about Saudi Arabia – these pictures may help</vt:lpstr>
      <vt:lpstr>Research: read one, or all, of these 4 articles about Saudi Arabia:</vt:lpstr>
      <vt:lpstr>Discuss</vt:lpstr>
      <vt:lpstr>Extend your language:</vt:lpstr>
      <vt:lpstr>Poster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Saudi Arabia</dc:title>
  <dc:creator>Linda Ruas</dc:creator>
  <cp:lastModifiedBy>Linda Ruas</cp:lastModifiedBy>
  <cp:revision>11</cp:revision>
  <dcterms:created xsi:type="dcterms:W3CDTF">2016-03-25T16:33:37Z</dcterms:created>
  <dcterms:modified xsi:type="dcterms:W3CDTF">2016-03-25T21:11:00Z</dcterms:modified>
</cp:coreProperties>
</file>